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2-1.png>
</file>

<file path=ppt/media/image-2-2.png>
</file>

<file path=ppt/media/image-3-1.png>
</file>

<file path=ppt/media/image-3-2.png>
</file>

<file path=ppt/media/image-4-1.png>
</file>

<file path=ppt/media/image-4-2.png>
</file>

<file path=ppt/media/image-4-3.png>
</file>

<file path=ppt/media/image-5-1.png>
</file>

<file path=ppt/media/image-5-2.png>
</file>

<file path=ppt/media/image-6-1.png>
</file>

<file path=ppt/media/image-6-2.png>
</file>

<file path=ppt/media/image-7-1.png>
</file>

<file path=ppt/media/image-7-2.png>
</file>

<file path=ppt/media/image-7-3.png>
</file>

<file path=ppt/media/image-8-1.png>
</file>

<file path=ppt/media/image-8-2.png>
</file>

<file path=ppt/media/image-8-3.png>
</file>

<file path=ppt/media/image-8-4.png>
</file>

<file path=ppt/media/image-8-5.png>
</file>

<file path=ppt/media/image-8-6.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8" Type="http://schemas.openxmlformats.org/officeDocument/2006/relationships/slideLayout" Target="../slideLayouts/slideLayout1.xml"/><Relationship Id="rId9"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7" Type="http://schemas.openxmlformats.org/officeDocument/2006/relationships/slideLayout" Target="../slideLayouts/slideLayout1.xml"/><Relationship Id="rId8"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1977747"/>
            <a:ext cx="7477601" cy="2874645"/>
          </a:xfrm>
          <a:prstGeom prst="rect">
            <a:avLst/>
          </a:prstGeom>
          <a:noFill/>
          <a:ln/>
        </p:spPr>
        <p:txBody>
          <a:bodyPr wrap="square" rtlCol="0" anchor="t"/>
          <a:lstStyle/>
          <a:p>
            <a:pPr indent="0" marL="0">
              <a:lnSpc>
                <a:spcPts val="7545"/>
              </a:lnSpc>
              <a:buNone/>
            </a:pPr>
            <a:r>
              <a:rPr lang="en-US" sz="6036" dirty="0">
                <a:solidFill>
                  <a:srgbClr val="FFFFFF"/>
                </a:solidFill>
                <a:latin typeface="Barlow, sans-serif" pitchFamily="34" charset="0"/>
                <a:ea typeface="Barlow, sans-serif" pitchFamily="34" charset="-122"/>
                <a:cs typeface="Barlow, sans-serif" pitchFamily="34" charset="-120"/>
              </a:rPr>
              <a:t>Introduction to Face Expression Recognition</a:t>
            </a:r>
            <a:endParaRPr lang="en-US" sz="6036" dirty="0"/>
          </a:p>
        </p:txBody>
      </p:sp>
      <p:sp>
        <p:nvSpPr>
          <p:cNvPr id="6" name="Text 2"/>
          <p:cNvSpPr/>
          <p:nvPr/>
        </p:nvSpPr>
        <p:spPr>
          <a:xfrm>
            <a:off x="6319599" y="5185648"/>
            <a:ext cx="7477601"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Face emotion detection is a technology that uses artificial intelligence (AI) and computer vision to analyze facial expressions and infer the emotional state of a person</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624376" y="1515904"/>
            <a:ext cx="7332821" cy="694373"/>
          </a:xfrm>
          <a:prstGeom prst="rect">
            <a:avLst/>
          </a:prstGeom>
          <a:noFill/>
          <a:ln/>
        </p:spPr>
        <p:txBody>
          <a:bodyPr wrap="non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Conclusion and Future Outlook</a:t>
            </a:r>
            <a:endParaRPr lang="en-US" sz="4374" dirty="0"/>
          </a:p>
        </p:txBody>
      </p:sp>
      <p:sp>
        <p:nvSpPr>
          <p:cNvPr id="5" name="Shape 2"/>
          <p:cNvSpPr/>
          <p:nvPr/>
        </p:nvSpPr>
        <p:spPr>
          <a:xfrm>
            <a:off x="2624376" y="2654617"/>
            <a:ext cx="9381649" cy="4058960"/>
          </a:xfrm>
          <a:prstGeom prst="roundRect">
            <a:avLst>
              <a:gd name="adj" fmla="val 2463"/>
            </a:avLst>
          </a:prstGeom>
          <a:noFill/>
          <a:ln w="7620">
            <a:solidFill>
              <a:srgbClr val="FFFFFF">
                <a:alpha val="24000"/>
              </a:srgbClr>
            </a:solidFill>
            <a:prstDash val="solid"/>
          </a:ln>
        </p:spPr>
      </p:sp>
      <p:sp>
        <p:nvSpPr>
          <p:cNvPr id="6" name="Shape 3"/>
          <p:cNvSpPr/>
          <p:nvPr/>
        </p:nvSpPr>
        <p:spPr>
          <a:xfrm>
            <a:off x="2631996" y="2662238"/>
            <a:ext cx="9366409" cy="1347907"/>
          </a:xfrm>
          <a:prstGeom prst="rect">
            <a:avLst/>
          </a:prstGeom>
          <a:solidFill>
            <a:srgbClr val="FFFFFF">
              <a:alpha val="4000"/>
            </a:srgbClr>
          </a:solidFill>
          <a:ln/>
        </p:spPr>
      </p:sp>
      <p:sp>
        <p:nvSpPr>
          <p:cNvPr id="7" name="Text 4"/>
          <p:cNvSpPr/>
          <p:nvPr/>
        </p:nvSpPr>
        <p:spPr>
          <a:xfrm>
            <a:off x="2854166" y="2803088"/>
            <a:ext cx="4235053" cy="355402"/>
          </a:xfrm>
          <a:prstGeom prst="rect">
            <a:avLst/>
          </a:prstGeom>
          <a:noFill/>
          <a:ln/>
        </p:spPr>
        <p:txBody>
          <a:bodyPr wrap="non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Potential Impact</a:t>
            </a:r>
            <a:endParaRPr lang="en-US" sz="1750" dirty="0"/>
          </a:p>
        </p:txBody>
      </p:sp>
      <p:sp>
        <p:nvSpPr>
          <p:cNvPr id="8" name="Text 5"/>
          <p:cNvSpPr/>
          <p:nvPr/>
        </p:nvSpPr>
        <p:spPr>
          <a:xfrm>
            <a:off x="7541181" y="2803088"/>
            <a:ext cx="4235053"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Facial expression recognition has the potential to revolutionize fields ranging from mental health to automotive safety.</a:t>
            </a:r>
            <a:endParaRPr lang="en-US" sz="1750" dirty="0"/>
          </a:p>
        </p:txBody>
      </p:sp>
      <p:sp>
        <p:nvSpPr>
          <p:cNvPr id="9" name="Shape 6"/>
          <p:cNvSpPr/>
          <p:nvPr/>
        </p:nvSpPr>
        <p:spPr>
          <a:xfrm>
            <a:off x="2631996" y="4010144"/>
            <a:ext cx="9366409" cy="1347907"/>
          </a:xfrm>
          <a:prstGeom prst="rect">
            <a:avLst/>
          </a:prstGeom>
          <a:solidFill>
            <a:srgbClr val="000000">
              <a:alpha val="4000"/>
            </a:srgbClr>
          </a:solidFill>
          <a:ln/>
        </p:spPr>
      </p:sp>
      <p:sp>
        <p:nvSpPr>
          <p:cNvPr id="10" name="Text 7"/>
          <p:cNvSpPr/>
          <p:nvPr/>
        </p:nvSpPr>
        <p:spPr>
          <a:xfrm>
            <a:off x="2854166" y="4150995"/>
            <a:ext cx="4235053" cy="355402"/>
          </a:xfrm>
          <a:prstGeom prst="rect">
            <a:avLst/>
          </a:prstGeom>
          <a:noFill/>
          <a:ln/>
        </p:spPr>
        <p:txBody>
          <a:bodyPr wrap="non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Ongoing Challenges</a:t>
            </a:r>
            <a:endParaRPr lang="en-US" sz="1750" dirty="0"/>
          </a:p>
        </p:txBody>
      </p:sp>
      <p:sp>
        <p:nvSpPr>
          <p:cNvPr id="11" name="Text 8"/>
          <p:cNvSpPr/>
          <p:nvPr/>
        </p:nvSpPr>
        <p:spPr>
          <a:xfrm>
            <a:off x="7541181" y="4150995"/>
            <a:ext cx="4235053"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Addressing issues like diversity, occlusion, and real-time processing remains crucial for widespread adoption.</a:t>
            </a:r>
            <a:endParaRPr lang="en-US" sz="1750" dirty="0"/>
          </a:p>
        </p:txBody>
      </p:sp>
      <p:sp>
        <p:nvSpPr>
          <p:cNvPr id="12" name="Shape 9"/>
          <p:cNvSpPr/>
          <p:nvPr/>
        </p:nvSpPr>
        <p:spPr>
          <a:xfrm>
            <a:off x="2631996" y="5358051"/>
            <a:ext cx="9366409" cy="1347907"/>
          </a:xfrm>
          <a:prstGeom prst="rect">
            <a:avLst/>
          </a:prstGeom>
          <a:solidFill>
            <a:srgbClr val="FFFFFF">
              <a:alpha val="4000"/>
            </a:srgbClr>
          </a:solidFill>
          <a:ln/>
        </p:spPr>
      </p:sp>
      <p:sp>
        <p:nvSpPr>
          <p:cNvPr id="13" name="Text 10"/>
          <p:cNvSpPr/>
          <p:nvPr/>
        </p:nvSpPr>
        <p:spPr>
          <a:xfrm>
            <a:off x="2854166" y="5498902"/>
            <a:ext cx="4235053" cy="355402"/>
          </a:xfrm>
          <a:prstGeom prst="rect">
            <a:avLst/>
          </a:prstGeom>
          <a:noFill/>
          <a:ln/>
        </p:spPr>
        <p:txBody>
          <a:bodyPr wrap="non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Future Developments</a:t>
            </a:r>
            <a:endParaRPr lang="en-US" sz="1750" dirty="0"/>
          </a:p>
        </p:txBody>
      </p:sp>
      <p:sp>
        <p:nvSpPr>
          <p:cNvPr id="14" name="Text 11"/>
          <p:cNvSpPr/>
          <p:nvPr/>
        </p:nvSpPr>
        <p:spPr>
          <a:xfrm>
            <a:off x="7541181" y="5498902"/>
            <a:ext cx="4235053"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Advancements in areas like multimodal fusion and edge computing will drive further progress in the field.</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979777" y="2665333"/>
            <a:ext cx="9026247"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dirty="0">
                <a:solidFill>
                  <a:srgbClr val="E5E0DF"/>
                </a:solidFill>
                <a:latin typeface="Barlow" pitchFamily="34" charset="0"/>
                <a:ea typeface="Barlow" pitchFamily="34" charset="-122"/>
                <a:cs typeface="Barlow" pitchFamily="34" charset="-120"/>
              </a:rPr>
              <a:t>Data Acquisition:</a:t>
            </a:r>
            <a:endParaRPr lang="en-US" sz="1750" dirty="0"/>
          </a:p>
        </p:txBody>
      </p:sp>
      <p:sp>
        <p:nvSpPr>
          <p:cNvPr id="5" name="Text 2"/>
          <p:cNvSpPr/>
          <p:nvPr/>
        </p:nvSpPr>
        <p:spPr>
          <a:xfrm>
            <a:off x="2624376" y="3270647"/>
            <a:ext cx="9381649" cy="710803"/>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The process starts with capturing an image or video stream containing a person's face. This can be done through webcams, security cameras, or smartphone cameras. 2. Preprocessing:</a:t>
            </a:r>
            <a:endParaRPr lang="en-US" sz="1750" dirty="0"/>
          </a:p>
        </p:txBody>
      </p:sp>
      <p:sp>
        <p:nvSpPr>
          <p:cNvPr id="6" name="Text 3"/>
          <p:cNvSpPr/>
          <p:nvPr/>
        </p:nvSpPr>
        <p:spPr>
          <a:xfrm>
            <a:off x="2624376" y="4231362"/>
            <a:ext cx="9381649"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The captured image or video frames undergo preprocessing steps to prepare them for analysis. This may involve tasks like: Grayscale conversion (focusing on intensity variations instead of color) Face detection and alignment (locating the face and ensuring a consistent orientation for analysis) Normalization (adjusting for lighting variations and head pose)</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979777" y="1474232"/>
            <a:ext cx="9026247"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dirty="0">
                <a:solidFill>
                  <a:srgbClr val="E5E0DF"/>
                </a:solidFill>
                <a:latin typeface="Barlow" pitchFamily="34" charset="0"/>
                <a:ea typeface="Barlow" pitchFamily="34" charset="-122"/>
                <a:cs typeface="Barlow" pitchFamily="34" charset="-120"/>
              </a:rPr>
              <a:t>Feature Extraction:</a:t>
            </a:r>
            <a:endParaRPr lang="en-US" sz="1750" dirty="0"/>
          </a:p>
        </p:txBody>
      </p:sp>
      <p:sp>
        <p:nvSpPr>
          <p:cNvPr id="5" name="Text 2"/>
          <p:cNvSpPr/>
          <p:nvPr/>
        </p:nvSpPr>
        <p:spPr>
          <a:xfrm>
            <a:off x="2624376" y="2079546"/>
            <a:ext cx="9381649"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The preprocessed image is then analyzed to extract key facial features that are crucial for recognizing emotions. These features often include: Positions of facial landmarks (eyes, eyebrows, mouth, nose) Distances and angles between these landmarks Wrinkles and furrows on the forehead and around the eyes 4. Classification:</a:t>
            </a:r>
            <a:endParaRPr lang="en-US" sz="1750" dirty="0"/>
          </a:p>
        </p:txBody>
      </p:sp>
      <p:sp>
        <p:nvSpPr>
          <p:cNvPr id="6" name="Text 3"/>
          <p:cNvSpPr/>
          <p:nvPr/>
        </p:nvSpPr>
        <p:spPr>
          <a:xfrm>
            <a:off x="2624376" y="3751064"/>
            <a:ext cx="9381649" cy="1777008"/>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Extracted features are fed into a machine learning model, typically a deep neural network (DNN), trained to recognize emotions. The DNN has been trained on a massive dataset of labeled facial expressions, where each image or video is associated with a specific emotion (e.g., happiness, sadness, anger, surprise). During classification, the DNN analyzes the features and predicts the most likely emotion based on the patterns it has learned from the training data. 5. Output:</a:t>
            </a:r>
            <a:endParaRPr lang="en-US" sz="1750" dirty="0"/>
          </a:p>
        </p:txBody>
      </p:sp>
      <p:sp>
        <p:nvSpPr>
          <p:cNvPr id="7" name="Text 4"/>
          <p:cNvSpPr/>
          <p:nvPr/>
        </p:nvSpPr>
        <p:spPr>
          <a:xfrm>
            <a:off x="2624376" y="5777984"/>
            <a:ext cx="9381649"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The final output of the system is the predicted emotion for the person in the image or video frame. This can be a single emotion label (e.g., "happy") or a probability distribution for different emotions (e.g., 70% happy, 20% neutral, 10% surprised).</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pic>
        <p:nvPicPr>
          <p:cNvPr id="4" name="Image 1" descr="preencoded.png">    </p:cNvPr>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490799" y="1515666"/>
            <a:ext cx="8990767" cy="694373"/>
          </a:xfrm>
          <a:prstGeom prst="rect">
            <a:avLst/>
          </a:prstGeom>
          <a:noFill/>
          <a:ln/>
        </p:spPr>
        <p:txBody>
          <a:bodyPr wrap="non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The Importance of Facial Expressions</a:t>
            </a:r>
            <a:endParaRPr lang="en-US" sz="4374" dirty="0"/>
          </a:p>
        </p:txBody>
      </p:sp>
      <p:sp>
        <p:nvSpPr>
          <p:cNvPr id="6" name="Shape 2"/>
          <p:cNvSpPr/>
          <p:nvPr/>
        </p:nvSpPr>
        <p:spPr>
          <a:xfrm>
            <a:off x="4490799" y="2716887"/>
            <a:ext cx="499943" cy="499943"/>
          </a:xfrm>
          <a:prstGeom prst="roundRect">
            <a:avLst>
              <a:gd name="adj" fmla="val 20000"/>
            </a:avLst>
          </a:prstGeom>
          <a:solidFill>
            <a:srgbClr val="790709"/>
          </a:solidFill>
          <a:ln w="7620">
            <a:solidFill>
              <a:srgbClr val="922022"/>
            </a:solidFill>
            <a:prstDash val="solid"/>
          </a:ln>
        </p:spPr>
      </p:sp>
      <p:sp>
        <p:nvSpPr>
          <p:cNvPr id="7" name="Text 3"/>
          <p:cNvSpPr/>
          <p:nvPr/>
        </p:nvSpPr>
        <p:spPr>
          <a:xfrm>
            <a:off x="4682371" y="2758559"/>
            <a:ext cx="116681"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1</a:t>
            </a:r>
            <a:endParaRPr lang="en-US" sz="2624" dirty="0"/>
          </a:p>
        </p:txBody>
      </p:sp>
      <p:sp>
        <p:nvSpPr>
          <p:cNvPr id="8" name="Text 4"/>
          <p:cNvSpPr/>
          <p:nvPr/>
        </p:nvSpPr>
        <p:spPr>
          <a:xfrm>
            <a:off x="5212913" y="2793206"/>
            <a:ext cx="2777490"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Emotional Intelligence</a:t>
            </a:r>
            <a:endParaRPr lang="en-US" sz="2187" dirty="0"/>
          </a:p>
        </p:txBody>
      </p:sp>
      <p:sp>
        <p:nvSpPr>
          <p:cNvPr id="9" name="Text 5"/>
          <p:cNvSpPr/>
          <p:nvPr/>
        </p:nvSpPr>
        <p:spPr>
          <a:xfrm>
            <a:off x="5212913" y="3273623"/>
            <a:ext cx="3820001"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Facial expressions are a crucial aspect of nonverbal communication, providing valuable insights into an individual's emotional state and social cues.</a:t>
            </a:r>
            <a:endParaRPr lang="en-US" sz="1750" dirty="0"/>
          </a:p>
        </p:txBody>
      </p:sp>
      <p:sp>
        <p:nvSpPr>
          <p:cNvPr id="10" name="Shape 6"/>
          <p:cNvSpPr/>
          <p:nvPr/>
        </p:nvSpPr>
        <p:spPr>
          <a:xfrm>
            <a:off x="9255085" y="2716887"/>
            <a:ext cx="499943" cy="499943"/>
          </a:xfrm>
          <a:prstGeom prst="roundRect">
            <a:avLst>
              <a:gd name="adj" fmla="val 20000"/>
            </a:avLst>
          </a:prstGeom>
          <a:solidFill>
            <a:srgbClr val="790709"/>
          </a:solidFill>
          <a:ln w="7620">
            <a:solidFill>
              <a:srgbClr val="922022"/>
            </a:solidFill>
            <a:prstDash val="solid"/>
          </a:ln>
        </p:spPr>
      </p:sp>
      <p:sp>
        <p:nvSpPr>
          <p:cNvPr id="11" name="Text 7"/>
          <p:cNvSpPr/>
          <p:nvPr/>
        </p:nvSpPr>
        <p:spPr>
          <a:xfrm>
            <a:off x="9415701" y="2758559"/>
            <a:ext cx="178713"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2</a:t>
            </a:r>
            <a:endParaRPr lang="en-US" sz="2624" dirty="0"/>
          </a:p>
        </p:txBody>
      </p:sp>
      <p:sp>
        <p:nvSpPr>
          <p:cNvPr id="12" name="Text 8"/>
          <p:cNvSpPr/>
          <p:nvPr/>
        </p:nvSpPr>
        <p:spPr>
          <a:xfrm>
            <a:off x="9977199" y="2793206"/>
            <a:ext cx="2777490"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Enhanced Interactions</a:t>
            </a:r>
            <a:endParaRPr lang="en-US" sz="2187" dirty="0"/>
          </a:p>
        </p:txBody>
      </p:sp>
      <p:sp>
        <p:nvSpPr>
          <p:cNvPr id="13" name="Text 9"/>
          <p:cNvSpPr/>
          <p:nvPr/>
        </p:nvSpPr>
        <p:spPr>
          <a:xfrm>
            <a:off x="9977199" y="3273623"/>
            <a:ext cx="3820001" cy="1777008"/>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By understanding facial expressions, we can build more empathetic and natural interactions, improving everything from customer service to human-robot collaboration.</a:t>
            </a:r>
            <a:endParaRPr lang="en-US" sz="1750" dirty="0"/>
          </a:p>
        </p:txBody>
      </p:sp>
      <p:sp>
        <p:nvSpPr>
          <p:cNvPr id="14" name="Shape 10"/>
          <p:cNvSpPr/>
          <p:nvPr/>
        </p:nvSpPr>
        <p:spPr>
          <a:xfrm>
            <a:off x="4490799" y="5446395"/>
            <a:ext cx="499943" cy="499943"/>
          </a:xfrm>
          <a:prstGeom prst="roundRect">
            <a:avLst>
              <a:gd name="adj" fmla="val 20000"/>
            </a:avLst>
          </a:prstGeom>
          <a:solidFill>
            <a:srgbClr val="790709"/>
          </a:solidFill>
          <a:ln w="7620">
            <a:solidFill>
              <a:srgbClr val="922022"/>
            </a:solidFill>
            <a:prstDash val="solid"/>
          </a:ln>
        </p:spPr>
      </p:sp>
      <p:sp>
        <p:nvSpPr>
          <p:cNvPr id="15" name="Text 11"/>
          <p:cNvSpPr/>
          <p:nvPr/>
        </p:nvSpPr>
        <p:spPr>
          <a:xfrm>
            <a:off x="4654868" y="5488067"/>
            <a:ext cx="171688"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3</a:t>
            </a:r>
            <a:endParaRPr lang="en-US" sz="2624" dirty="0"/>
          </a:p>
        </p:txBody>
      </p:sp>
      <p:sp>
        <p:nvSpPr>
          <p:cNvPr id="16" name="Text 12"/>
          <p:cNvSpPr/>
          <p:nvPr/>
        </p:nvSpPr>
        <p:spPr>
          <a:xfrm>
            <a:off x="5212913" y="5522714"/>
            <a:ext cx="2824401"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Psychological Research</a:t>
            </a:r>
            <a:endParaRPr lang="en-US" sz="2187" dirty="0"/>
          </a:p>
        </p:txBody>
      </p:sp>
      <p:sp>
        <p:nvSpPr>
          <p:cNvPr id="17" name="Text 13"/>
          <p:cNvSpPr/>
          <p:nvPr/>
        </p:nvSpPr>
        <p:spPr>
          <a:xfrm>
            <a:off x="5212913" y="6003131"/>
            <a:ext cx="8584287" cy="710803"/>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Analyzing facial expressions can yield important data for researchers studying human behavior, emotion, and mental health.</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624376" y="1695926"/>
            <a:ext cx="9381649" cy="1388745"/>
          </a:xfrm>
          <a:prstGeom prst="rect">
            <a:avLst/>
          </a:prstGeom>
          <a:noFill/>
          <a:ln/>
        </p:spPr>
        <p:txBody>
          <a:bodyPr wrap="squar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Techniques for Facial Expression Recognition</a:t>
            </a:r>
            <a:endParaRPr lang="en-US" sz="4374" dirty="0"/>
          </a:p>
        </p:txBody>
      </p:sp>
      <p:sp>
        <p:nvSpPr>
          <p:cNvPr id="5" name="Text 2"/>
          <p:cNvSpPr/>
          <p:nvPr/>
        </p:nvSpPr>
        <p:spPr>
          <a:xfrm>
            <a:off x="2624376" y="3640098"/>
            <a:ext cx="2765465" cy="347186"/>
          </a:xfrm>
          <a:prstGeom prst="rect">
            <a:avLst/>
          </a:prstGeom>
          <a:noFill/>
          <a:ln/>
        </p:spPr>
        <p:txBody>
          <a:bodyPr wrap="none" rtlCol="0" anchor="t"/>
          <a:lstStyle/>
          <a:p>
            <a:pPr indent="0" marL="0">
              <a:lnSpc>
                <a:spcPts val="2734"/>
              </a:lnSpc>
              <a:buNone/>
            </a:pPr>
            <a:r>
              <a:rPr lang="en-US" sz="2187" dirty="0">
                <a:solidFill>
                  <a:srgbClr val="FFFFFF"/>
                </a:solidFill>
                <a:latin typeface="Barlow, sans-serif" pitchFamily="34" charset="0"/>
                <a:ea typeface="Barlow, sans-serif" pitchFamily="34" charset="-122"/>
                <a:cs typeface="Barlow, sans-serif" pitchFamily="34" charset="-120"/>
              </a:rPr>
              <a:t>Computer Vision</a:t>
            </a:r>
            <a:endParaRPr lang="en-US" sz="2187" dirty="0"/>
          </a:p>
        </p:txBody>
      </p:sp>
      <p:sp>
        <p:nvSpPr>
          <p:cNvPr id="6" name="Text 3"/>
          <p:cNvSpPr/>
          <p:nvPr/>
        </p:nvSpPr>
        <p:spPr>
          <a:xfrm>
            <a:off x="2624376" y="4209455"/>
            <a:ext cx="2765465"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Leveraging advanced computer vision algorithms to detect and classify facial features and expressions.</a:t>
            </a:r>
            <a:endParaRPr lang="en-US" sz="1750" dirty="0"/>
          </a:p>
        </p:txBody>
      </p:sp>
      <p:sp>
        <p:nvSpPr>
          <p:cNvPr id="7" name="Text 4"/>
          <p:cNvSpPr/>
          <p:nvPr/>
        </p:nvSpPr>
        <p:spPr>
          <a:xfrm>
            <a:off x="5939433" y="3640098"/>
            <a:ext cx="2765465" cy="347186"/>
          </a:xfrm>
          <a:prstGeom prst="rect">
            <a:avLst/>
          </a:prstGeom>
          <a:noFill/>
          <a:ln/>
        </p:spPr>
        <p:txBody>
          <a:bodyPr wrap="none" rtlCol="0" anchor="t"/>
          <a:lstStyle/>
          <a:p>
            <a:pPr indent="0" marL="0">
              <a:lnSpc>
                <a:spcPts val="2734"/>
              </a:lnSpc>
              <a:buNone/>
            </a:pPr>
            <a:r>
              <a:rPr lang="en-US" sz="2187" dirty="0">
                <a:solidFill>
                  <a:srgbClr val="FFFFFF"/>
                </a:solidFill>
                <a:latin typeface="Barlow, sans-serif" pitchFamily="34" charset="0"/>
                <a:ea typeface="Barlow, sans-serif" pitchFamily="34" charset="-122"/>
                <a:cs typeface="Barlow, sans-serif" pitchFamily="34" charset="-120"/>
              </a:rPr>
              <a:t>Machine Learning</a:t>
            </a:r>
            <a:endParaRPr lang="en-US" sz="2187" dirty="0"/>
          </a:p>
        </p:txBody>
      </p:sp>
      <p:sp>
        <p:nvSpPr>
          <p:cNvPr id="8" name="Text 5"/>
          <p:cNvSpPr/>
          <p:nvPr/>
        </p:nvSpPr>
        <p:spPr>
          <a:xfrm>
            <a:off x="5939433" y="4209455"/>
            <a:ext cx="2765465"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Training neural networks and other ML models to accurately recognize and interpret facial expressions.</a:t>
            </a:r>
            <a:endParaRPr lang="en-US" sz="1750" dirty="0"/>
          </a:p>
        </p:txBody>
      </p:sp>
      <p:sp>
        <p:nvSpPr>
          <p:cNvPr id="9" name="Text 6"/>
          <p:cNvSpPr/>
          <p:nvPr/>
        </p:nvSpPr>
        <p:spPr>
          <a:xfrm>
            <a:off x="9254490" y="3640098"/>
            <a:ext cx="2765465" cy="694373"/>
          </a:xfrm>
          <a:prstGeom prst="rect">
            <a:avLst/>
          </a:prstGeom>
          <a:noFill/>
          <a:ln/>
        </p:spPr>
        <p:txBody>
          <a:bodyPr wrap="square" rtlCol="0" anchor="t"/>
          <a:lstStyle/>
          <a:p>
            <a:pPr indent="0" marL="0">
              <a:lnSpc>
                <a:spcPts val="2734"/>
              </a:lnSpc>
              <a:buNone/>
            </a:pPr>
            <a:r>
              <a:rPr lang="en-US" sz="2187" dirty="0">
                <a:solidFill>
                  <a:srgbClr val="FFFFFF"/>
                </a:solidFill>
                <a:latin typeface="Barlow, sans-serif" pitchFamily="34" charset="0"/>
                <a:ea typeface="Barlow, sans-serif" pitchFamily="34" charset="-122"/>
                <a:cs typeface="Barlow, sans-serif" pitchFamily="34" charset="-120"/>
              </a:rPr>
              <a:t>Multimodal Approaches</a:t>
            </a:r>
            <a:endParaRPr lang="en-US" sz="2187" dirty="0"/>
          </a:p>
        </p:txBody>
      </p:sp>
      <p:sp>
        <p:nvSpPr>
          <p:cNvPr id="10" name="Text 7"/>
          <p:cNvSpPr/>
          <p:nvPr/>
        </p:nvSpPr>
        <p:spPr>
          <a:xfrm>
            <a:off x="9254490" y="4556641"/>
            <a:ext cx="2765465" cy="1777008"/>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Combining facial analysis with other data sources, such as speech, body language, and contextual information.</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624376" y="903208"/>
            <a:ext cx="9381649" cy="1388745"/>
          </a:xfrm>
          <a:prstGeom prst="rect">
            <a:avLst/>
          </a:prstGeom>
          <a:noFill/>
          <a:ln/>
        </p:spPr>
        <p:txBody>
          <a:bodyPr wrap="squar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Applications of Face Expression Recognition</a:t>
            </a:r>
            <a:endParaRPr lang="en-US" sz="4374" dirty="0"/>
          </a:p>
        </p:txBody>
      </p:sp>
      <p:sp>
        <p:nvSpPr>
          <p:cNvPr id="5" name="Shape 2"/>
          <p:cNvSpPr/>
          <p:nvPr/>
        </p:nvSpPr>
        <p:spPr>
          <a:xfrm>
            <a:off x="2624376" y="2736294"/>
            <a:ext cx="4579739" cy="2361605"/>
          </a:xfrm>
          <a:prstGeom prst="roundRect">
            <a:avLst>
              <a:gd name="adj" fmla="val 4234"/>
            </a:avLst>
          </a:prstGeom>
          <a:solidFill>
            <a:srgbClr val="790709"/>
          </a:solidFill>
          <a:ln w="7620">
            <a:solidFill>
              <a:srgbClr val="922022"/>
            </a:solidFill>
            <a:prstDash val="solid"/>
          </a:ln>
        </p:spPr>
      </p:sp>
      <p:sp>
        <p:nvSpPr>
          <p:cNvPr id="6" name="Text 3"/>
          <p:cNvSpPr/>
          <p:nvPr/>
        </p:nvSpPr>
        <p:spPr>
          <a:xfrm>
            <a:off x="2854166" y="2966085"/>
            <a:ext cx="3537942"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Human-Computer Interaction</a:t>
            </a:r>
            <a:endParaRPr lang="en-US" sz="2187" dirty="0"/>
          </a:p>
        </p:txBody>
      </p:sp>
      <p:sp>
        <p:nvSpPr>
          <p:cNvPr id="7" name="Text 4"/>
          <p:cNvSpPr/>
          <p:nvPr/>
        </p:nvSpPr>
        <p:spPr>
          <a:xfrm>
            <a:off x="2854166" y="3446502"/>
            <a:ext cx="4120158" cy="1421606"/>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Enabling more natural and intuitive interactions between humans and machines, such as in gaming, virtual assistants, and e-commerce.</a:t>
            </a:r>
            <a:endParaRPr lang="en-US" sz="1750" dirty="0"/>
          </a:p>
        </p:txBody>
      </p:sp>
      <p:sp>
        <p:nvSpPr>
          <p:cNvPr id="8" name="Shape 5"/>
          <p:cNvSpPr/>
          <p:nvPr/>
        </p:nvSpPr>
        <p:spPr>
          <a:xfrm>
            <a:off x="7426285" y="2736294"/>
            <a:ext cx="4579739" cy="2361605"/>
          </a:xfrm>
          <a:prstGeom prst="roundRect">
            <a:avLst>
              <a:gd name="adj" fmla="val 4234"/>
            </a:avLst>
          </a:prstGeom>
          <a:solidFill>
            <a:srgbClr val="790709"/>
          </a:solidFill>
          <a:ln w="7620">
            <a:solidFill>
              <a:srgbClr val="922022"/>
            </a:solidFill>
            <a:prstDash val="solid"/>
          </a:ln>
        </p:spPr>
      </p:sp>
      <p:sp>
        <p:nvSpPr>
          <p:cNvPr id="9" name="Text 6"/>
          <p:cNvSpPr/>
          <p:nvPr/>
        </p:nvSpPr>
        <p:spPr>
          <a:xfrm>
            <a:off x="7656076" y="2966085"/>
            <a:ext cx="2987278"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Mental Health Monitoring</a:t>
            </a:r>
            <a:endParaRPr lang="en-US" sz="2187" dirty="0"/>
          </a:p>
        </p:txBody>
      </p:sp>
      <p:sp>
        <p:nvSpPr>
          <p:cNvPr id="10" name="Text 7"/>
          <p:cNvSpPr/>
          <p:nvPr/>
        </p:nvSpPr>
        <p:spPr>
          <a:xfrm>
            <a:off x="7656076" y="3446502"/>
            <a:ext cx="4120158"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Assisting in the diagnosis and treatment of mental health conditions by analyzing emotional patterns and behavioral cues.</a:t>
            </a:r>
            <a:endParaRPr lang="en-US" sz="1750" dirty="0"/>
          </a:p>
        </p:txBody>
      </p:sp>
      <p:sp>
        <p:nvSpPr>
          <p:cNvPr id="11" name="Shape 8"/>
          <p:cNvSpPr/>
          <p:nvPr/>
        </p:nvSpPr>
        <p:spPr>
          <a:xfrm>
            <a:off x="2624376" y="5320070"/>
            <a:ext cx="4579739" cy="2006203"/>
          </a:xfrm>
          <a:prstGeom prst="roundRect">
            <a:avLst>
              <a:gd name="adj" fmla="val 4984"/>
            </a:avLst>
          </a:prstGeom>
          <a:solidFill>
            <a:srgbClr val="790709"/>
          </a:solidFill>
          <a:ln w="7620">
            <a:solidFill>
              <a:srgbClr val="922022"/>
            </a:solidFill>
            <a:prstDash val="solid"/>
          </a:ln>
        </p:spPr>
      </p:sp>
      <p:sp>
        <p:nvSpPr>
          <p:cNvPr id="12" name="Text 9"/>
          <p:cNvSpPr/>
          <p:nvPr/>
        </p:nvSpPr>
        <p:spPr>
          <a:xfrm>
            <a:off x="2854166" y="5549860"/>
            <a:ext cx="3059192"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Marketingand Advertising</a:t>
            </a:r>
            <a:endParaRPr lang="en-US" sz="2187" dirty="0"/>
          </a:p>
        </p:txBody>
      </p:sp>
      <p:sp>
        <p:nvSpPr>
          <p:cNvPr id="13" name="Text 10"/>
          <p:cNvSpPr/>
          <p:nvPr/>
        </p:nvSpPr>
        <p:spPr>
          <a:xfrm>
            <a:off x="2854166" y="6030278"/>
            <a:ext cx="4120158"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Helping businesses better understand customer reactions and preferences to improve their products and services.</a:t>
            </a:r>
            <a:endParaRPr lang="en-US" sz="1750" dirty="0"/>
          </a:p>
        </p:txBody>
      </p:sp>
      <p:sp>
        <p:nvSpPr>
          <p:cNvPr id="14" name="Shape 11"/>
          <p:cNvSpPr/>
          <p:nvPr/>
        </p:nvSpPr>
        <p:spPr>
          <a:xfrm>
            <a:off x="7426285" y="5320070"/>
            <a:ext cx="4579739" cy="2006203"/>
          </a:xfrm>
          <a:prstGeom prst="roundRect">
            <a:avLst>
              <a:gd name="adj" fmla="val 4984"/>
            </a:avLst>
          </a:prstGeom>
          <a:solidFill>
            <a:srgbClr val="790709"/>
          </a:solidFill>
          <a:ln w="7620">
            <a:solidFill>
              <a:srgbClr val="922022"/>
            </a:solidFill>
            <a:prstDash val="solid"/>
          </a:ln>
        </p:spPr>
      </p:sp>
      <p:sp>
        <p:nvSpPr>
          <p:cNvPr id="15" name="Text 12"/>
          <p:cNvSpPr/>
          <p:nvPr/>
        </p:nvSpPr>
        <p:spPr>
          <a:xfrm>
            <a:off x="7656076" y="5549860"/>
            <a:ext cx="2777490" cy="347186"/>
          </a:xfrm>
          <a:prstGeom prst="rect">
            <a:avLst/>
          </a:prstGeom>
          <a:noFill/>
          <a:ln/>
        </p:spPr>
        <p:txBody>
          <a:bodyPr wrap="none" rtlCol="0" anchor="t"/>
          <a:lstStyle/>
          <a:p>
            <a:pP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Automotive Safety</a:t>
            </a:r>
            <a:endParaRPr lang="en-US" sz="2187" dirty="0"/>
          </a:p>
        </p:txBody>
      </p:sp>
      <p:sp>
        <p:nvSpPr>
          <p:cNvPr id="16" name="Text 13"/>
          <p:cNvSpPr/>
          <p:nvPr/>
        </p:nvSpPr>
        <p:spPr>
          <a:xfrm>
            <a:off x="7656076" y="6030278"/>
            <a:ext cx="4120158"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Monitoring driver alertness and emotional state to enhance safety and prevent accidents.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624376" y="882968"/>
            <a:ext cx="9381649" cy="1388745"/>
          </a:xfrm>
          <a:prstGeom prst="rect">
            <a:avLst/>
          </a:prstGeom>
          <a:noFill/>
          <a:ln/>
        </p:spPr>
        <p:txBody>
          <a:bodyPr wrap="squar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Challenges in Facial Expression Recognition</a:t>
            </a:r>
            <a:endParaRPr lang="en-US" sz="4374" dirty="0"/>
          </a:p>
        </p:txBody>
      </p:sp>
      <p:sp>
        <p:nvSpPr>
          <p:cNvPr id="7" name="Shape 3"/>
          <p:cNvSpPr/>
          <p:nvPr/>
        </p:nvSpPr>
        <p:spPr>
          <a:xfrm>
            <a:off x="7293054" y="2604968"/>
            <a:ext cx="44410" cy="4741545"/>
          </a:xfrm>
          <a:prstGeom prst="roundRect">
            <a:avLst>
              <a:gd name="adj" fmla="val 225151"/>
            </a:avLst>
          </a:prstGeom>
          <a:solidFill>
            <a:srgbClr val="922022"/>
          </a:solidFill>
          <a:ln/>
        </p:spPr>
      </p:sp>
      <p:sp>
        <p:nvSpPr>
          <p:cNvPr id="8" name="Shape 4"/>
          <p:cNvSpPr/>
          <p:nvPr/>
        </p:nvSpPr>
        <p:spPr>
          <a:xfrm>
            <a:off x="6287631" y="3006269"/>
            <a:ext cx="777597" cy="44410"/>
          </a:xfrm>
          <a:prstGeom prst="roundRect">
            <a:avLst>
              <a:gd name="adj" fmla="val 225151"/>
            </a:avLst>
          </a:prstGeom>
          <a:solidFill>
            <a:srgbClr val="922022"/>
          </a:solidFill>
          <a:ln/>
        </p:spPr>
      </p:sp>
      <p:sp>
        <p:nvSpPr>
          <p:cNvPr id="9" name="Shape 5"/>
          <p:cNvSpPr/>
          <p:nvPr/>
        </p:nvSpPr>
        <p:spPr>
          <a:xfrm>
            <a:off x="7065228" y="2778562"/>
            <a:ext cx="499943" cy="499943"/>
          </a:xfrm>
          <a:prstGeom prst="roundRect">
            <a:avLst>
              <a:gd name="adj" fmla="val 20000"/>
            </a:avLst>
          </a:prstGeom>
          <a:solidFill>
            <a:srgbClr val="790709"/>
          </a:solidFill>
          <a:ln w="7620">
            <a:solidFill>
              <a:srgbClr val="922022"/>
            </a:solidFill>
            <a:prstDash val="solid"/>
          </a:ln>
        </p:spPr>
      </p:sp>
      <p:sp>
        <p:nvSpPr>
          <p:cNvPr id="10" name="Text 6"/>
          <p:cNvSpPr/>
          <p:nvPr/>
        </p:nvSpPr>
        <p:spPr>
          <a:xfrm>
            <a:off x="7256800" y="2820233"/>
            <a:ext cx="116681"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1</a:t>
            </a:r>
            <a:endParaRPr lang="en-US" sz="2624" dirty="0"/>
          </a:p>
        </p:txBody>
      </p:sp>
      <p:sp>
        <p:nvSpPr>
          <p:cNvPr id="11" name="Text 7"/>
          <p:cNvSpPr/>
          <p:nvPr/>
        </p:nvSpPr>
        <p:spPr>
          <a:xfrm>
            <a:off x="3315653" y="2827139"/>
            <a:ext cx="2777490" cy="347186"/>
          </a:xfrm>
          <a:prstGeom prst="rect">
            <a:avLst/>
          </a:prstGeom>
          <a:noFill/>
          <a:ln/>
        </p:spPr>
        <p:txBody>
          <a:bodyPr wrap="none" rtlCol="0" anchor="t"/>
          <a:lstStyle/>
          <a:p>
            <a:pPr algn="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Diversity</a:t>
            </a:r>
            <a:endParaRPr lang="en-US" sz="2187" dirty="0"/>
          </a:p>
        </p:txBody>
      </p:sp>
      <p:sp>
        <p:nvSpPr>
          <p:cNvPr id="12" name="Text 8"/>
          <p:cNvSpPr/>
          <p:nvPr/>
        </p:nvSpPr>
        <p:spPr>
          <a:xfrm>
            <a:off x="2624376" y="3307556"/>
            <a:ext cx="3468767" cy="1066205"/>
          </a:xfrm>
          <a:prstGeom prst="rect">
            <a:avLst/>
          </a:prstGeom>
          <a:noFill/>
          <a:ln/>
        </p:spPr>
        <p:txBody>
          <a:bodyPr wrap="square" rtlCol="0" anchor="t"/>
          <a:lstStyle/>
          <a:p>
            <a:pPr algn="r" indent="0" marL="0">
              <a:lnSpc>
                <a:spcPts val="2799"/>
              </a:lnSpc>
              <a:buNone/>
            </a:pPr>
            <a:r>
              <a:rPr lang="en-US" sz="1750" dirty="0">
                <a:solidFill>
                  <a:srgbClr val="E5E0DF"/>
                </a:solidFill>
                <a:latin typeface="Barlow" pitchFamily="34" charset="0"/>
                <a:ea typeface="Barlow" pitchFamily="34" charset="-122"/>
                <a:cs typeface="Barlow" pitchFamily="34" charset="-120"/>
              </a:rPr>
              <a:t>Accounting for individual, cultural, and contextual differences in the way people express emotions.</a:t>
            </a:r>
            <a:endParaRPr lang="en-US" sz="1750" dirty="0"/>
          </a:p>
        </p:txBody>
      </p:sp>
      <p:sp>
        <p:nvSpPr>
          <p:cNvPr id="13" name="Shape 9"/>
          <p:cNvSpPr/>
          <p:nvPr/>
        </p:nvSpPr>
        <p:spPr>
          <a:xfrm>
            <a:off x="7565172" y="4117122"/>
            <a:ext cx="777597" cy="44410"/>
          </a:xfrm>
          <a:prstGeom prst="roundRect">
            <a:avLst>
              <a:gd name="adj" fmla="val 225151"/>
            </a:avLst>
          </a:prstGeom>
          <a:solidFill>
            <a:srgbClr val="922022"/>
          </a:solidFill>
          <a:ln/>
        </p:spPr>
      </p:sp>
      <p:sp>
        <p:nvSpPr>
          <p:cNvPr id="14" name="Shape 10"/>
          <p:cNvSpPr/>
          <p:nvPr/>
        </p:nvSpPr>
        <p:spPr>
          <a:xfrm>
            <a:off x="7065228" y="3889415"/>
            <a:ext cx="499943" cy="499943"/>
          </a:xfrm>
          <a:prstGeom prst="roundRect">
            <a:avLst>
              <a:gd name="adj" fmla="val 20000"/>
            </a:avLst>
          </a:prstGeom>
          <a:solidFill>
            <a:srgbClr val="790709"/>
          </a:solidFill>
          <a:ln w="7620">
            <a:solidFill>
              <a:srgbClr val="922022"/>
            </a:solidFill>
            <a:prstDash val="solid"/>
          </a:ln>
        </p:spPr>
      </p:sp>
      <p:sp>
        <p:nvSpPr>
          <p:cNvPr id="15" name="Text 11"/>
          <p:cNvSpPr/>
          <p:nvPr/>
        </p:nvSpPr>
        <p:spPr>
          <a:xfrm>
            <a:off x="7225844" y="3931087"/>
            <a:ext cx="178713"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2</a:t>
            </a:r>
            <a:endParaRPr lang="en-US" sz="2624" dirty="0"/>
          </a:p>
        </p:txBody>
      </p:sp>
      <p:sp>
        <p:nvSpPr>
          <p:cNvPr id="16" name="Text 12"/>
          <p:cNvSpPr/>
          <p:nvPr/>
        </p:nvSpPr>
        <p:spPr>
          <a:xfrm>
            <a:off x="8537258" y="3937992"/>
            <a:ext cx="2777490"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Occlusion</a:t>
            </a:r>
            <a:endParaRPr lang="en-US" sz="2187" dirty="0"/>
          </a:p>
        </p:txBody>
      </p:sp>
      <p:sp>
        <p:nvSpPr>
          <p:cNvPr id="17" name="Text 13"/>
          <p:cNvSpPr/>
          <p:nvPr/>
        </p:nvSpPr>
        <p:spPr>
          <a:xfrm>
            <a:off x="8537258" y="4418409"/>
            <a:ext cx="3468767" cy="1421606"/>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Handling situations where facial features are partially obscured, such as by glasses, masks, or other objects.</a:t>
            </a:r>
            <a:endParaRPr lang="en-US" sz="1750" dirty="0"/>
          </a:p>
        </p:txBody>
      </p:sp>
      <p:sp>
        <p:nvSpPr>
          <p:cNvPr id="18" name="Shape 14"/>
          <p:cNvSpPr/>
          <p:nvPr/>
        </p:nvSpPr>
        <p:spPr>
          <a:xfrm>
            <a:off x="6287631" y="5401330"/>
            <a:ext cx="777597" cy="44410"/>
          </a:xfrm>
          <a:prstGeom prst="roundRect">
            <a:avLst>
              <a:gd name="adj" fmla="val 225151"/>
            </a:avLst>
          </a:prstGeom>
          <a:solidFill>
            <a:srgbClr val="922022"/>
          </a:solidFill>
          <a:ln/>
        </p:spPr>
      </p:sp>
      <p:sp>
        <p:nvSpPr>
          <p:cNvPr id="19" name="Shape 15"/>
          <p:cNvSpPr/>
          <p:nvPr/>
        </p:nvSpPr>
        <p:spPr>
          <a:xfrm>
            <a:off x="7065228" y="5173623"/>
            <a:ext cx="499943" cy="499943"/>
          </a:xfrm>
          <a:prstGeom prst="roundRect">
            <a:avLst>
              <a:gd name="adj" fmla="val 20000"/>
            </a:avLst>
          </a:prstGeom>
          <a:solidFill>
            <a:srgbClr val="790709"/>
          </a:solidFill>
          <a:ln w="7620">
            <a:solidFill>
              <a:srgbClr val="922022"/>
            </a:solidFill>
            <a:prstDash val="solid"/>
          </a:ln>
        </p:spPr>
      </p:sp>
      <p:sp>
        <p:nvSpPr>
          <p:cNvPr id="20" name="Text 16"/>
          <p:cNvSpPr/>
          <p:nvPr/>
        </p:nvSpPr>
        <p:spPr>
          <a:xfrm>
            <a:off x="7229296" y="5215295"/>
            <a:ext cx="171688" cy="416481"/>
          </a:xfrm>
          <a:prstGeom prst="rect">
            <a:avLst/>
          </a:prstGeom>
          <a:noFill/>
          <a:ln/>
        </p:spPr>
        <p:txBody>
          <a:bodyPr wrap="none" rtlCol="0" anchor="t"/>
          <a:lstStyle/>
          <a:p>
            <a:pPr algn="ctr" indent="0" marL="0">
              <a:lnSpc>
                <a:spcPts val="3281"/>
              </a:lnSpc>
              <a:buNone/>
            </a:pPr>
            <a:r>
              <a:rPr lang="en-US" sz="2624" dirty="0">
                <a:solidFill>
                  <a:srgbClr val="E5E0DF"/>
                </a:solidFill>
                <a:latin typeface="Barlow, sans-serif" pitchFamily="34" charset="0"/>
                <a:ea typeface="Barlow, sans-serif" pitchFamily="34" charset="-122"/>
                <a:cs typeface="Barlow, sans-serif" pitchFamily="34" charset="-120"/>
              </a:rPr>
              <a:t>3</a:t>
            </a:r>
            <a:endParaRPr lang="en-US" sz="2624" dirty="0"/>
          </a:p>
        </p:txBody>
      </p:sp>
      <p:sp>
        <p:nvSpPr>
          <p:cNvPr id="21" name="Text 17"/>
          <p:cNvSpPr/>
          <p:nvPr/>
        </p:nvSpPr>
        <p:spPr>
          <a:xfrm>
            <a:off x="3315653" y="5222200"/>
            <a:ext cx="2777490" cy="347186"/>
          </a:xfrm>
          <a:prstGeom prst="rect">
            <a:avLst/>
          </a:prstGeom>
          <a:noFill/>
          <a:ln/>
        </p:spPr>
        <p:txBody>
          <a:bodyPr wrap="none" rtlCol="0" anchor="t"/>
          <a:lstStyle/>
          <a:p>
            <a:pPr algn="r"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Real-time Processing</a:t>
            </a:r>
            <a:endParaRPr lang="en-US" sz="2187" dirty="0"/>
          </a:p>
        </p:txBody>
      </p:sp>
      <p:sp>
        <p:nvSpPr>
          <p:cNvPr id="22" name="Text 18"/>
          <p:cNvSpPr/>
          <p:nvPr/>
        </p:nvSpPr>
        <p:spPr>
          <a:xfrm>
            <a:off x="2624376" y="5702618"/>
            <a:ext cx="3468767" cy="1421606"/>
          </a:xfrm>
          <a:prstGeom prst="rect">
            <a:avLst/>
          </a:prstGeom>
          <a:noFill/>
          <a:ln/>
        </p:spPr>
        <p:txBody>
          <a:bodyPr wrap="square" rtlCol="0" anchor="t"/>
          <a:lstStyle/>
          <a:p>
            <a:pPr algn="r" indent="0" marL="0">
              <a:lnSpc>
                <a:spcPts val="2799"/>
              </a:lnSpc>
              <a:buNone/>
            </a:pPr>
            <a:r>
              <a:rPr lang="en-US" sz="1750" dirty="0">
                <a:solidFill>
                  <a:srgbClr val="E5E0DF"/>
                </a:solidFill>
                <a:latin typeface="Barlow" pitchFamily="34" charset="0"/>
                <a:ea typeface="Barlow" pitchFamily="34" charset="-122"/>
                <a:cs typeface="Barlow" pitchFamily="34" charset="-120"/>
              </a:rPr>
              <a:t>Developing algorithms that can accurately and quickly analyze expressions in real-time applications.</a:t>
            </a:r>
            <a:endParaRPr lang="en-US" sz="1750"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624376" y="1688306"/>
            <a:ext cx="8155900" cy="694373"/>
          </a:xfrm>
          <a:prstGeom prst="rect">
            <a:avLst/>
          </a:prstGeom>
          <a:noFill/>
          <a:ln/>
        </p:spPr>
        <p:txBody>
          <a:bodyPr wrap="non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Recent Advancements in the Field</a:t>
            </a:r>
            <a:endParaRPr lang="en-US" sz="4374" dirty="0"/>
          </a:p>
        </p:txBody>
      </p:sp>
      <p:pic>
        <p:nvPicPr>
          <p:cNvPr id="5" name="Image 1" descr="preencoded.png">    </p:cNvPr>
          <p:cNvPicPr>
            <a:picLocks noChangeAspect="1"/>
          </p:cNvPicPr>
          <p:nvPr/>
        </p:nvPicPr>
        <p:blipFill>
          <a:blip r:embed="rId2"/>
          <a:stretch>
            <a:fillRect/>
          </a:stretch>
        </p:blipFill>
        <p:spPr>
          <a:xfrm>
            <a:off x="2624376" y="2827020"/>
            <a:ext cx="523756" cy="523756"/>
          </a:xfrm>
          <a:prstGeom prst="rect">
            <a:avLst/>
          </a:prstGeom>
        </p:spPr>
      </p:pic>
      <p:sp>
        <p:nvSpPr>
          <p:cNvPr id="6" name="Text 2"/>
          <p:cNvSpPr/>
          <p:nvPr/>
        </p:nvSpPr>
        <p:spPr>
          <a:xfrm>
            <a:off x="2624376" y="3572947"/>
            <a:ext cx="2095381"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Deep Learning</a:t>
            </a:r>
            <a:endParaRPr lang="en-US" sz="2187" dirty="0"/>
          </a:p>
        </p:txBody>
      </p:sp>
      <p:sp>
        <p:nvSpPr>
          <p:cNvPr id="7" name="Text 3"/>
          <p:cNvSpPr/>
          <p:nvPr/>
        </p:nvSpPr>
        <p:spPr>
          <a:xfrm>
            <a:off x="2624376" y="4053364"/>
            <a:ext cx="2095381" cy="2487811"/>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Leveraging powerful neural network architectures to achieve state-of-the-art performance in facial expression recognition.</a:t>
            </a:r>
            <a:endParaRPr lang="en-US" sz="1750" dirty="0"/>
          </a:p>
        </p:txBody>
      </p:sp>
      <p:pic>
        <p:nvPicPr>
          <p:cNvPr id="8" name="Image 2" descr="preencoded.png">    </p:cNvPr>
          <p:cNvPicPr>
            <a:picLocks noChangeAspect="1"/>
          </p:cNvPicPr>
          <p:nvPr/>
        </p:nvPicPr>
        <p:blipFill>
          <a:blip r:embed="rId3"/>
          <a:stretch>
            <a:fillRect/>
          </a:stretch>
        </p:blipFill>
        <p:spPr>
          <a:xfrm>
            <a:off x="5053012" y="2827020"/>
            <a:ext cx="523875" cy="523875"/>
          </a:xfrm>
          <a:prstGeom prst="rect">
            <a:avLst/>
          </a:prstGeom>
        </p:spPr>
      </p:pic>
      <p:sp>
        <p:nvSpPr>
          <p:cNvPr id="9" name="Text 4"/>
          <p:cNvSpPr/>
          <p:nvPr/>
        </p:nvSpPr>
        <p:spPr>
          <a:xfrm>
            <a:off x="5053012" y="3573066"/>
            <a:ext cx="2095500" cy="694373"/>
          </a:xfrm>
          <a:prstGeom prst="rect">
            <a:avLst/>
          </a:prstGeom>
          <a:noFill/>
          <a:ln/>
        </p:spPr>
        <p:txBody>
          <a:bodyPr wrap="squar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Multimodal Fusion</a:t>
            </a:r>
            <a:endParaRPr lang="en-US" sz="2187" dirty="0"/>
          </a:p>
        </p:txBody>
      </p:sp>
      <p:sp>
        <p:nvSpPr>
          <p:cNvPr id="10" name="Text 5"/>
          <p:cNvSpPr/>
          <p:nvPr/>
        </p:nvSpPr>
        <p:spPr>
          <a:xfrm>
            <a:off x="5053012" y="4400669"/>
            <a:ext cx="2095500" cy="2132409"/>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Combining facial analysis with other data sources, such as speech and body language, to improve overall accuracy.</a:t>
            </a:r>
            <a:endParaRPr lang="en-US" sz="1750" dirty="0"/>
          </a:p>
        </p:txBody>
      </p:sp>
      <p:pic>
        <p:nvPicPr>
          <p:cNvPr id="11" name="Image 3" descr="preencoded.png">    </p:cNvPr>
          <p:cNvPicPr>
            <a:picLocks noChangeAspect="1"/>
          </p:cNvPicPr>
          <p:nvPr/>
        </p:nvPicPr>
        <p:blipFill>
          <a:blip r:embed="rId4"/>
          <a:stretch>
            <a:fillRect/>
          </a:stretch>
        </p:blipFill>
        <p:spPr>
          <a:xfrm>
            <a:off x="7481768" y="2827020"/>
            <a:ext cx="523875" cy="523875"/>
          </a:xfrm>
          <a:prstGeom prst="rect">
            <a:avLst/>
          </a:prstGeom>
        </p:spPr>
      </p:pic>
      <p:sp>
        <p:nvSpPr>
          <p:cNvPr id="12" name="Text 6"/>
          <p:cNvSpPr/>
          <p:nvPr/>
        </p:nvSpPr>
        <p:spPr>
          <a:xfrm>
            <a:off x="7481768" y="3573066"/>
            <a:ext cx="2095500"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Edge Computing</a:t>
            </a:r>
            <a:endParaRPr lang="en-US" sz="2187" dirty="0"/>
          </a:p>
        </p:txBody>
      </p:sp>
      <p:sp>
        <p:nvSpPr>
          <p:cNvPr id="13" name="Text 7"/>
          <p:cNvSpPr/>
          <p:nvPr/>
        </p:nvSpPr>
        <p:spPr>
          <a:xfrm>
            <a:off x="7481768" y="4053483"/>
            <a:ext cx="2095500" cy="2487811"/>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Deploying facial expression recognition models on edge devices, enabling real-time, privacy-preserving analysis.</a:t>
            </a:r>
            <a:endParaRPr lang="en-US" sz="1750" dirty="0"/>
          </a:p>
        </p:txBody>
      </p:sp>
      <p:pic>
        <p:nvPicPr>
          <p:cNvPr id="14" name="Image 4" descr="preencoded.png">    </p:cNvPr>
          <p:cNvPicPr>
            <a:picLocks noChangeAspect="1"/>
          </p:cNvPicPr>
          <p:nvPr/>
        </p:nvPicPr>
        <p:blipFill>
          <a:blip r:embed="rId5"/>
          <a:stretch>
            <a:fillRect/>
          </a:stretch>
        </p:blipFill>
        <p:spPr>
          <a:xfrm>
            <a:off x="9910524" y="2827020"/>
            <a:ext cx="523875" cy="523875"/>
          </a:xfrm>
          <a:prstGeom prst="rect">
            <a:avLst/>
          </a:prstGeom>
        </p:spPr>
      </p:pic>
      <p:sp>
        <p:nvSpPr>
          <p:cNvPr id="15" name="Text 8"/>
          <p:cNvSpPr/>
          <p:nvPr/>
        </p:nvSpPr>
        <p:spPr>
          <a:xfrm>
            <a:off x="9910524" y="3573066"/>
            <a:ext cx="2095500" cy="694373"/>
          </a:xfrm>
          <a:prstGeom prst="rect">
            <a:avLst/>
          </a:prstGeom>
          <a:noFill/>
          <a:ln/>
        </p:spPr>
        <p:txBody>
          <a:bodyPr wrap="squar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Transfer Learning</a:t>
            </a:r>
            <a:endParaRPr lang="en-US" sz="2187" dirty="0"/>
          </a:p>
        </p:txBody>
      </p:sp>
      <p:sp>
        <p:nvSpPr>
          <p:cNvPr id="16" name="Text 9"/>
          <p:cNvSpPr/>
          <p:nvPr/>
        </p:nvSpPr>
        <p:spPr>
          <a:xfrm>
            <a:off x="9910524" y="4400669"/>
            <a:ext cx="2095500" cy="2132409"/>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Adapting pre-trained models to new domains and datasets, reducing the need for large-scale training data.</a:t>
            </a:r>
            <a:endParaRPr lang="en-US" sz="1750"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p:spPr>
      </p:sp>
      <p:sp>
        <p:nvSpPr>
          <p:cNvPr id="4" name="Text 1"/>
          <p:cNvSpPr/>
          <p:nvPr/>
        </p:nvSpPr>
        <p:spPr>
          <a:xfrm>
            <a:off x="2624376" y="1169789"/>
            <a:ext cx="9381649" cy="1388745"/>
          </a:xfrm>
          <a:prstGeom prst="rect">
            <a:avLst/>
          </a:prstGeom>
          <a:noFill/>
          <a:ln/>
        </p:spPr>
        <p:txBody>
          <a:bodyPr wrap="square" rtlCol="0" anchor="t"/>
          <a:lstStyle/>
          <a:p>
            <a:pPr indent="0" marL="0">
              <a:lnSpc>
                <a:spcPts val="5468"/>
              </a:lnSpc>
              <a:buNone/>
            </a:pPr>
            <a:r>
              <a:rPr lang="en-US" sz="4374" dirty="0">
                <a:solidFill>
                  <a:srgbClr val="FFFFFF"/>
                </a:solidFill>
                <a:latin typeface="Barlow, sans-serif" pitchFamily="34" charset="0"/>
                <a:ea typeface="Barlow, sans-serif" pitchFamily="34" charset="-122"/>
                <a:cs typeface="Barlow, sans-serif" pitchFamily="34" charset="-120"/>
              </a:rPr>
              <a:t>Ethical Considerations in Face Expression Recognition</a:t>
            </a:r>
            <a:endParaRPr lang="en-US" sz="4374" dirty="0"/>
          </a:p>
        </p:txBody>
      </p:sp>
      <p:pic>
        <p:nvPicPr>
          <p:cNvPr id="5" name="Image 1" descr="preencoded.png">    </p:cNvPr>
          <p:cNvPicPr>
            <a:picLocks noChangeAspect="1"/>
          </p:cNvPicPr>
          <p:nvPr/>
        </p:nvPicPr>
        <p:blipFill>
          <a:blip r:embed="rId2"/>
          <a:stretch>
            <a:fillRect/>
          </a:stretch>
        </p:blipFill>
        <p:spPr>
          <a:xfrm>
            <a:off x="2624376" y="3002875"/>
            <a:ext cx="3127177" cy="888682"/>
          </a:xfrm>
          <a:prstGeom prst="rect">
            <a:avLst/>
          </a:prstGeom>
        </p:spPr>
      </p:pic>
      <p:sp>
        <p:nvSpPr>
          <p:cNvPr id="6" name="Text 2"/>
          <p:cNvSpPr/>
          <p:nvPr/>
        </p:nvSpPr>
        <p:spPr>
          <a:xfrm>
            <a:off x="2846546" y="4224814"/>
            <a:ext cx="2682835"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Privacy</a:t>
            </a:r>
            <a:endParaRPr lang="en-US" sz="2187" dirty="0"/>
          </a:p>
        </p:txBody>
      </p:sp>
      <p:sp>
        <p:nvSpPr>
          <p:cNvPr id="7" name="Text 3"/>
          <p:cNvSpPr/>
          <p:nvPr/>
        </p:nvSpPr>
        <p:spPr>
          <a:xfrm>
            <a:off x="2846546" y="4705231"/>
            <a:ext cx="2682835" cy="1777008"/>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Ensuring the responsible and secure use of facial expression data, protecting individual privacy and consent.</a:t>
            </a:r>
            <a:endParaRPr lang="en-US" sz="1750" dirty="0"/>
          </a:p>
        </p:txBody>
      </p:sp>
      <p:pic>
        <p:nvPicPr>
          <p:cNvPr id="8" name="Image 2" descr="preencoded.png">    </p:cNvPr>
          <p:cNvPicPr>
            <a:picLocks noChangeAspect="1"/>
          </p:cNvPicPr>
          <p:nvPr/>
        </p:nvPicPr>
        <p:blipFill>
          <a:blip r:embed="rId3"/>
          <a:stretch>
            <a:fillRect/>
          </a:stretch>
        </p:blipFill>
        <p:spPr>
          <a:xfrm>
            <a:off x="5751552" y="3002875"/>
            <a:ext cx="3127177" cy="888682"/>
          </a:xfrm>
          <a:prstGeom prst="rect">
            <a:avLst/>
          </a:prstGeom>
        </p:spPr>
      </p:pic>
      <p:sp>
        <p:nvSpPr>
          <p:cNvPr id="9" name="Text 4"/>
          <p:cNvSpPr/>
          <p:nvPr/>
        </p:nvSpPr>
        <p:spPr>
          <a:xfrm>
            <a:off x="5973723" y="4224814"/>
            <a:ext cx="2682835"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Bias</a:t>
            </a:r>
            <a:endParaRPr lang="en-US" sz="2187" dirty="0"/>
          </a:p>
        </p:txBody>
      </p:sp>
      <p:sp>
        <p:nvSpPr>
          <p:cNvPr id="10" name="Text 5"/>
          <p:cNvSpPr/>
          <p:nvPr/>
        </p:nvSpPr>
        <p:spPr>
          <a:xfrm>
            <a:off x="5973723" y="4705231"/>
            <a:ext cx="2682835" cy="1421606"/>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Mitigating algorithmic biases that could lead to unfair or discriminatory outcomes.</a:t>
            </a:r>
            <a:endParaRPr lang="en-US" sz="1750" dirty="0"/>
          </a:p>
        </p:txBody>
      </p:sp>
      <p:pic>
        <p:nvPicPr>
          <p:cNvPr id="11" name="Image 3" descr="preencoded.png">    </p:cNvPr>
          <p:cNvPicPr>
            <a:picLocks noChangeAspect="1"/>
          </p:cNvPicPr>
          <p:nvPr/>
        </p:nvPicPr>
        <p:blipFill>
          <a:blip r:embed="rId4"/>
          <a:stretch>
            <a:fillRect/>
          </a:stretch>
        </p:blipFill>
        <p:spPr>
          <a:xfrm>
            <a:off x="8878729" y="3002875"/>
            <a:ext cx="3127296" cy="888682"/>
          </a:xfrm>
          <a:prstGeom prst="rect">
            <a:avLst/>
          </a:prstGeom>
        </p:spPr>
      </p:pic>
      <p:sp>
        <p:nvSpPr>
          <p:cNvPr id="12" name="Text 6"/>
          <p:cNvSpPr/>
          <p:nvPr/>
        </p:nvSpPr>
        <p:spPr>
          <a:xfrm>
            <a:off x="9100899" y="4224814"/>
            <a:ext cx="2682954" cy="347186"/>
          </a:xfrm>
          <a:prstGeom prst="rect">
            <a:avLst/>
          </a:prstGeom>
          <a:noFill/>
          <a:ln/>
        </p:spPr>
        <p:txBody>
          <a:bodyPr wrap="none" rtlCol="0" anchor="t"/>
          <a:lstStyle/>
          <a:p>
            <a:pPr algn="l" indent="0" marL="0">
              <a:lnSpc>
                <a:spcPts val="2734"/>
              </a:lnSpc>
              <a:buNone/>
            </a:pPr>
            <a:r>
              <a:rPr lang="en-US" sz="2187" dirty="0">
                <a:solidFill>
                  <a:srgbClr val="E5E0DF"/>
                </a:solidFill>
                <a:latin typeface="Barlow, sans-serif" pitchFamily="34" charset="0"/>
                <a:ea typeface="Barlow, sans-serif" pitchFamily="34" charset="-122"/>
                <a:cs typeface="Barlow, sans-serif" pitchFamily="34" charset="-120"/>
              </a:rPr>
              <a:t>Transparency</a:t>
            </a:r>
            <a:endParaRPr lang="en-US" sz="2187" dirty="0"/>
          </a:p>
        </p:txBody>
      </p:sp>
      <p:sp>
        <p:nvSpPr>
          <p:cNvPr id="13" name="Text 7"/>
          <p:cNvSpPr/>
          <p:nvPr/>
        </p:nvSpPr>
        <p:spPr>
          <a:xfrm>
            <a:off x="9100899" y="4705231"/>
            <a:ext cx="2682954" cy="2132409"/>
          </a:xfrm>
          <a:prstGeom prst="rect">
            <a:avLst/>
          </a:prstGeom>
          <a:noFill/>
          <a:ln/>
        </p:spPr>
        <p:txBody>
          <a:bodyPr wrap="square" rtlCol="0" anchor="t"/>
          <a:lstStyle/>
          <a:p>
            <a:pPr algn="l" indent="0" marL="0">
              <a:lnSpc>
                <a:spcPts val="2799"/>
              </a:lnSpc>
              <a:buNone/>
            </a:pPr>
            <a:r>
              <a:rPr lang="en-US" sz="1750" dirty="0">
                <a:solidFill>
                  <a:srgbClr val="E5E0DF"/>
                </a:solidFill>
                <a:latin typeface="Barlow" pitchFamily="34" charset="0"/>
                <a:ea typeface="Barlow" pitchFamily="34" charset="-122"/>
                <a:cs typeface="Barlow" pitchFamily="34" charset="-120"/>
              </a:rPr>
              <a:t>Promoting transparency and explainability in the development and deployment of facial expression recognition systems.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2024-04-28T20:45:50Z</dcterms:created>
  <dcterms:modified xsi:type="dcterms:W3CDTF">2024-04-28T20:45:50Z</dcterms:modified>
</cp:coreProperties>
</file>